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Lst>
  <p:notesMasterIdLst>
    <p:notesMasterId r:id="rId14"/>
  </p:notesMasterIdLst>
  <p:sldIdLst>
    <p:sldId id="315" r:id="rId2"/>
    <p:sldId id="328" r:id="rId3"/>
    <p:sldId id="317" r:id="rId4"/>
    <p:sldId id="329" r:id="rId5"/>
    <p:sldId id="330" r:id="rId6"/>
    <p:sldId id="324" r:id="rId7"/>
    <p:sldId id="326" r:id="rId8"/>
    <p:sldId id="325" r:id="rId9"/>
    <p:sldId id="334" r:id="rId10"/>
    <p:sldId id="331" r:id="rId11"/>
    <p:sldId id="332" r:id="rId12"/>
    <p:sldId id="333" r:id="rId13"/>
  </p:sldIdLst>
  <p:sldSz cx="9144000" cy="6858000" type="screen4x3"/>
  <p:notesSz cx="6858000" cy="9144000"/>
  <p:defaultTextStyle>
    <a:defPPr>
      <a:defRPr lang="nl-NL"/>
    </a:defPPr>
    <a:lvl1pPr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bruiker" initials="G"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4BDF2"/>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autoAdjust="0"/>
  </p:normalViewPr>
  <p:slideViewPr>
    <p:cSldViewPr>
      <p:cViewPr varScale="1">
        <p:scale>
          <a:sx n="84" d="100"/>
          <a:sy n="84" d="100"/>
        </p:scale>
        <p:origin x="990" y="9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slide" Target="slides/slide8.xml"/><Relationship Id="rId1" Type="http://schemas.openxmlformats.org/officeDocument/2006/relationships/slide" Target="slides/slide7.xml"/><Relationship Id="rId6" Type="http://schemas.openxmlformats.org/officeDocument/2006/relationships/slide" Target="slides/slide12.xml"/><Relationship Id="rId5" Type="http://schemas.openxmlformats.org/officeDocument/2006/relationships/slide" Target="slides/slide11.xml"/><Relationship Id="rId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0FD080C-9E23-4ABB-9603-DB8A385B8DE7}" type="datetimeFigureOut">
              <a:rPr lang="nl-NL"/>
              <a:pPr>
                <a:defRPr/>
              </a:pPr>
              <a:t>12-4-2021</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295AAED6-7B08-4044-9AF6-9D59E5492C4B}" type="slidenum">
              <a:rPr lang="nl-NL" altLang="nl-NL"/>
              <a:pPr/>
              <a:t>‹nr.›</a:t>
            </a:fld>
            <a:endParaRPr lang="nl-NL" altLang="nl-NL"/>
          </a:p>
        </p:txBody>
      </p:sp>
    </p:spTree>
    <p:extLst>
      <p:ext uri="{BB962C8B-B14F-4D97-AF65-F5344CB8AC3E}">
        <p14:creationId xmlns:p14="http://schemas.microsoft.com/office/powerpoint/2010/main" val="34986373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6388"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9F06DB46-A007-4C9E-9081-FADAB5BC61BD}" type="slidenum">
              <a:rPr lang="nl-NL" altLang="nl-NL" sz="1200">
                <a:latin typeface="Calibri" panose="020F0502020204030204" pitchFamily="34" charset="0"/>
              </a:rPr>
              <a:pPr algn="r" eaLnBrk="1" hangingPunct="1"/>
              <a:t>1</a:t>
            </a:fld>
            <a:endParaRPr lang="nl-NL" altLang="nl-NL" sz="1200">
              <a:latin typeface="Calibri" panose="020F0502020204030204" pitchFamily="34" charset="0"/>
            </a:endParaRPr>
          </a:p>
        </p:txBody>
      </p:sp>
    </p:spTree>
    <p:extLst>
      <p:ext uri="{BB962C8B-B14F-4D97-AF65-F5344CB8AC3E}">
        <p14:creationId xmlns:p14="http://schemas.microsoft.com/office/powerpoint/2010/main" val="1213066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6388"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9F06DB46-A007-4C9E-9081-FADAB5BC61BD}" type="slidenum">
              <a:rPr lang="nl-NL" altLang="nl-NL" sz="1200">
                <a:latin typeface="Calibri" panose="020F0502020204030204" pitchFamily="34" charset="0"/>
              </a:rPr>
              <a:pPr algn="r" eaLnBrk="1" hangingPunct="1"/>
              <a:t>2</a:t>
            </a:fld>
            <a:endParaRPr lang="nl-NL" altLang="nl-NL" sz="1200">
              <a:latin typeface="Calibri" panose="020F0502020204030204" pitchFamily="34" charset="0"/>
            </a:endParaRPr>
          </a:p>
        </p:txBody>
      </p:sp>
    </p:spTree>
    <p:extLst>
      <p:ext uri="{BB962C8B-B14F-4D97-AF65-F5344CB8AC3E}">
        <p14:creationId xmlns:p14="http://schemas.microsoft.com/office/powerpoint/2010/main" val="2826437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8436"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D228AB21-5B34-4F2F-A9E1-3EFEA17D5178}" type="slidenum">
              <a:rPr lang="nl-NL" altLang="nl-NL" sz="1200">
                <a:latin typeface="Calibri" panose="020F0502020204030204" pitchFamily="34" charset="0"/>
              </a:rPr>
              <a:pPr algn="r" eaLnBrk="1" hangingPunct="1"/>
              <a:t>3</a:t>
            </a:fld>
            <a:endParaRPr lang="nl-NL" altLang="nl-NL" sz="1200">
              <a:latin typeface="Calibri" panose="020F0502020204030204" pitchFamily="34" charset="0"/>
            </a:endParaRPr>
          </a:p>
        </p:txBody>
      </p:sp>
    </p:spTree>
    <p:extLst>
      <p:ext uri="{BB962C8B-B14F-4D97-AF65-F5344CB8AC3E}">
        <p14:creationId xmlns:p14="http://schemas.microsoft.com/office/powerpoint/2010/main" val="3327455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8436"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D228AB21-5B34-4F2F-A9E1-3EFEA17D5178}" type="slidenum">
              <a:rPr lang="nl-NL" altLang="nl-NL" sz="1200">
                <a:latin typeface="Calibri" panose="020F0502020204030204" pitchFamily="34" charset="0"/>
              </a:rPr>
              <a:pPr algn="r" eaLnBrk="1" hangingPunct="1"/>
              <a:t>4</a:t>
            </a:fld>
            <a:endParaRPr lang="nl-NL" altLang="nl-NL" sz="1200">
              <a:latin typeface="Calibri" panose="020F0502020204030204" pitchFamily="34" charset="0"/>
            </a:endParaRPr>
          </a:p>
        </p:txBody>
      </p:sp>
    </p:spTree>
    <p:extLst>
      <p:ext uri="{BB962C8B-B14F-4D97-AF65-F5344CB8AC3E}">
        <p14:creationId xmlns:p14="http://schemas.microsoft.com/office/powerpoint/2010/main" val="674842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8436"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D228AB21-5B34-4F2F-A9E1-3EFEA17D5178}" type="slidenum">
              <a:rPr lang="nl-NL" altLang="nl-NL" sz="1200">
                <a:latin typeface="Calibri" panose="020F0502020204030204" pitchFamily="34" charset="0"/>
              </a:rPr>
              <a:pPr algn="r" eaLnBrk="1" hangingPunct="1"/>
              <a:t>5</a:t>
            </a:fld>
            <a:endParaRPr lang="nl-NL" altLang="nl-NL" sz="1200">
              <a:latin typeface="Calibri" panose="020F0502020204030204" pitchFamily="34" charset="0"/>
            </a:endParaRPr>
          </a:p>
        </p:txBody>
      </p:sp>
    </p:spTree>
    <p:extLst>
      <p:ext uri="{BB962C8B-B14F-4D97-AF65-F5344CB8AC3E}">
        <p14:creationId xmlns:p14="http://schemas.microsoft.com/office/powerpoint/2010/main" val="2304518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9460"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5681E42B-B655-4225-821C-DA28695135C8}" type="slidenum">
              <a:rPr lang="nl-NL" altLang="nl-NL" sz="1200">
                <a:latin typeface="Calibri" panose="020F0502020204030204" pitchFamily="34" charset="0"/>
              </a:rPr>
              <a:pPr algn="r" eaLnBrk="1" hangingPunct="1"/>
              <a:t>6</a:t>
            </a:fld>
            <a:endParaRPr lang="nl-NL" altLang="nl-NL" sz="1200">
              <a:latin typeface="Calibri" panose="020F0502020204030204" pitchFamily="34" charset="0"/>
            </a:endParaRPr>
          </a:p>
        </p:txBody>
      </p:sp>
    </p:spTree>
    <p:extLst>
      <p:ext uri="{BB962C8B-B14F-4D97-AF65-F5344CB8AC3E}">
        <p14:creationId xmlns:p14="http://schemas.microsoft.com/office/powerpoint/2010/main" val="6116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 om het opmaakprofiel van de modelondertitel te bewerken</a:t>
            </a:r>
          </a:p>
        </p:txBody>
      </p:sp>
      <p:sp>
        <p:nvSpPr>
          <p:cNvPr id="4" name="Rectangle 4"/>
          <p:cNvSpPr>
            <a:spLocks noGrp="1" noChangeArrowheads="1"/>
          </p:cNvSpPr>
          <p:nvPr>
            <p:ph type="dt" sz="half" idx="10"/>
          </p:nvPr>
        </p:nvSpPr>
        <p:spPr>
          <a:ln/>
        </p:spPr>
        <p:txBody>
          <a:bodyPr/>
          <a:lstStyle>
            <a:lvl1pPr>
              <a:defRPr/>
            </a:lvl1pPr>
          </a:lstStyle>
          <a:p>
            <a:pPr>
              <a:defRPr/>
            </a:pPr>
            <a:fld id="{49FF1061-81E0-4A13-ACB3-A4DBB435450D}" type="datetimeFigureOut">
              <a:rPr lang="nl-NL"/>
              <a:pPr>
                <a:defRPr/>
              </a:pPr>
              <a:t>12-4-2021</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74C33439-AE92-4D38-A801-AC8EB45DA5E6}" type="slidenum">
              <a:rPr lang="nl-NL" altLang="nl-NL"/>
              <a:pPr/>
              <a:t>‹nr.›</a:t>
            </a:fld>
            <a:endParaRPr lang="nl-NL" altLang="nl-NL"/>
          </a:p>
        </p:txBody>
      </p:sp>
    </p:spTree>
    <p:extLst>
      <p:ext uri="{BB962C8B-B14F-4D97-AF65-F5344CB8AC3E}">
        <p14:creationId xmlns:p14="http://schemas.microsoft.com/office/powerpoint/2010/main" val="2686923846"/>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fld id="{75448B9B-5066-46A8-B22D-5C9EE81F63D2}" type="datetimeFigureOut">
              <a:rPr lang="nl-NL"/>
              <a:pPr>
                <a:defRPr/>
              </a:pPr>
              <a:t>12-4-2021</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14680E1D-0818-4CFC-9AEC-FF1BA8996B18}" type="slidenum">
              <a:rPr lang="nl-NL" altLang="nl-NL"/>
              <a:pPr/>
              <a:t>‹nr.›</a:t>
            </a:fld>
            <a:endParaRPr lang="nl-NL" altLang="nl-NL"/>
          </a:p>
        </p:txBody>
      </p:sp>
    </p:spTree>
    <p:extLst>
      <p:ext uri="{BB962C8B-B14F-4D97-AF65-F5344CB8AC3E}">
        <p14:creationId xmlns:p14="http://schemas.microsoft.com/office/powerpoint/2010/main" val="2035817534"/>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fld id="{8A805263-2D26-41EA-B00E-0BE24713E74B}" type="datetimeFigureOut">
              <a:rPr lang="nl-NL"/>
              <a:pPr>
                <a:defRPr/>
              </a:pPr>
              <a:t>12-4-2021</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53B31D6F-D04E-4CCA-9C16-A2F2305D41F3}" type="slidenum">
              <a:rPr lang="nl-NL" altLang="nl-NL"/>
              <a:pPr/>
              <a:t>‹nr.›</a:t>
            </a:fld>
            <a:endParaRPr lang="nl-NL" altLang="nl-NL"/>
          </a:p>
        </p:txBody>
      </p:sp>
    </p:spTree>
    <p:extLst>
      <p:ext uri="{BB962C8B-B14F-4D97-AF65-F5344CB8AC3E}">
        <p14:creationId xmlns:p14="http://schemas.microsoft.com/office/powerpoint/2010/main" val="2077069764"/>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fld id="{66BE1A25-669B-4DC9-852B-20D8323CF017}" type="datetimeFigureOut">
              <a:rPr lang="nl-NL"/>
              <a:pPr>
                <a:defRPr/>
              </a:pPr>
              <a:t>12-4-2021</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F02E3595-965E-4502-B37B-296A9876833B}" type="slidenum">
              <a:rPr lang="nl-NL" altLang="nl-NL"/>
              <a:pPr/>
              <a:t>‹nr.›</a:t>
            </a:fld>
            <a:endParaRPr lang="nl-NL" altLang="nl-NL"/>
          </a:p>
        </p:txBody>
      </p:sp>
    </p:spTree>
    <p:extLst>
      <p:ext uri="{BB962C8B-B14F-4D97-AF65-F5344CB8AC3E}">
        <p14:creationId xmlns:p14="http://schemas.microsoft.com/office/powerpoint/2010/main" val="622337487"/>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fld id="{59914329-2112-48F3-B3FF-0E1B6C50C564}" type="datetimeFigureOut">
              <a:rPr lang="nl-NL"/>
              <a:pPr>
                <a:defRPr/>
              </a:pPr>
              <a:t>12-4-2021</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4072B56B-AC0C-4C9D-9AD9-2763FC3E7D3E}" type="slidenum">
              <a:rPr lang="nl-NL" altLang="nl-NL"/>
              <a:pPr/>
              <a:t>‹nr.›</a:t>
            </a:fld>
            <a:endParaRPr lang="nl-NL" altLang="nl-NL"/>
          </a:p>
        </p:txBody>
      </p:sp>
    </p:spTree>
    <p:extLst>
      <p:ext uri="{BB962C8B-B14F-4D97-AF65-F5344CB8AC3E}">
        <p14:creationId xmlns:p14="http://schemas.microsoft.com/office/powerpoint/2010/main" val="2037753626"/>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p:cNvSpPr>
            <a:spLocks noGrp="1" noChangeArrowheads="1"/>
          </p:cNvSpPr>
          <p:nvPr>
            <p:ph type="dt" sz="half" idx="10"/>
          </p:nvPr>
        </p:nvSpPr>
        <p:spPr>
          <a:ln/>
        </p:spPr>
        <p:txBody>
          <a:bodyPr/>
          <a:lstStyle>
            <a:lvl1pPr>
              <a:defRPr/>
            </a:lvl1pPr>
          </a:lstStyle>
          <a:p>
            <a:pPr>
              <a:defRPr/>
            </a:pPr>
            <a:fld id="{2B95CFFD-693D-40C9-8387-AE59D7E0F6BD}" type="datetimeFigureOut">
              <a:rPr lang="nl-NL"/>
              <a:pPr>
                <a:defRPr/>
              </a:pPr>
              <a:t>12-4-2021</a:t>
            </a:fld>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BE7875AC-8444-4B85-BD35-EC11E2EB1A1D}" type="slidenum">
              <a:rPr lang="nl-NL" altLang="nl-NL"/>
              <a:pPr/>
              <a:t>‹nr.›</a:t>
            </a:fld>
            <a:endParaRPr lang="nl-NL" altLang="nl-NL"/>
          </a:p>
        </p:txBody>
      </p:sp>
    </p:spTree>
    <p:extLst>
      <p:ext uri="{BB962C8B-B14F-4D97-AF65-F5344CB8AC3E}">
        <p14:creationId xmlns:p14="http://schemas.microsoft.com/office/powerpoint/2010/main" val="1760255359"/>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p:cNvSpPr>
            <a:spLocks noGrp="1" noChangeArrowheads="1"/>
          </p:cNvSpPr>
          <p:nvPr>
            <p:ph type="dt" sz="half" idx="10"/>
          </p:nvPr>
        </p:nvSpPr>
        <p:spPr>
          <a:ln/>
        </p:spPr>
        <p:txBody>
          <a:bodyPr/>
          <a:lstStyle>
            <a:lvl1pPr>
              <a:defRPr/>
            </a:lvl1pPr>
          </a:lstStyle>
          <a:p>
            <a:pPr>
              <a:defRPr/>
            </a:pPr>
            <a:fld id="{7581FE50-F177-4862-9BB7-042DD4EC8CB4}" type="datetimeFigureOut">
              <a:rPr lang="nl-NL"/>
              <a:pPr>
                <a:defRPr/>
              </a:pPr>
              <a:t>12-4-2021</a:t>
            </a:fld>
            <a:endParaRPr lang="nl-NL"/>
          </a:p>
        </p:txBody>
      </p:sp>
      <p:sp>
        <p:nvSpPr>
          <p:cNvPr id="8" name="Rectangle 5"/>
          <p:cNvSpPr>
            <a:spLocks noGrp="1" noChangeArrowheads="1"/>
          </p:cNvSpPr>
          <p:nvPr>
            <p:ph type="ftr" sz="quarter" idx="11"/>
          </p:nvPr>
        </p:nvSpPr>
        <p:spPr>
          <a:ln/>
        </p:spPr>
        <p:txBody>
          <a:bodyPr/>
          <a:lstStyle>
            <a:lvl1pPr>
              <a:defRPr/>
            </a:lvl1pPr>
          </a:lstStyle>
          <a:p>
            <a:pPr>
              <a:defRPr/>
            </a:pPr>
            <a:endParaRPr lang="nl-NL"/>
          </a:p>
        </p:txBody>
      </p:sp>
      <p:sp>
        <p:nvSpPr>
          <p:cNvPr id="9" name="Rectangle 6"/>
          <p:cNvSpPr>
            <a:spLocks noGrp="1" noChangeArrowheads="1"/>
          </p:cNvSpPr>
          <p:nvPr>
            <p:ph type="sldNum" sz="quarter" idx="12"/>
          </p:nvPr>
        </p:nvSpPr>
        <p:spPr>
          <a:ln/>
        </p:spPr>
        <p:txBody>
          <a:bodyPr/>
          <a:lstStyle>
            <a:lvl1pPr>
              <a:defRPr/>
            </a:lvl1pPr>
          </a:lstStyle>
          <a:p>
            <a:fld id="{F68C00DC-6B62-4382-9122-FC00D96EBD21}" type="slidenum">
              <a:rPr lang="nl-NL" altLang="nl-NL"/>
              <a:pPr/>
              <a:t>‹nr.›</a:t>
            </a:fld>
            <a:endParaRPr lang="nl-NL" altLang="nl-NL"/>
          </a:p>
        </p:txBody>
      </p:sp>
    </p:spTree>
    <p:extLst>
      <p:ext uri="{BB962C8B-B14F-4D97-AF65-F5344CB8AC3E}">
        <p14:creationId xmlns:p14="http://schemas.microsoft.com/office/powerpoint/2010/main" val="372256186"/>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p:cNvSpPr>
            <a:spLocks noGrp="1" noChangeArrowheads="1"/>
          </p:cNvSpPr>
          <p:nvPr>
            <p:ph type="dt" sz="half" idx="10"/>
          </p:nvPr>
        </p:nvSpPr>
        <p:spPr>
          <a:ln/>
        </p:spPr>
        <p:txBody>
          <a:bodyPr/>
          <a:lstStyle>
            <a:lvl1pPr>
              <a:defRPr/>
            </a:lvl1pPr>
          </a:lstStyle>
          <a:p>
            <a:pPr>
              <a:defRPr/>
            </a:pPr>
            <a:fld id="{85C0EDBE-4201-42C0-8A5B-D8B7ED3EA546}" type="datetimeFigureOut">
              <a:rPr lang="nl-NL"/>
              <a:pPr>
                <a:defRPr/>
              </a:pPr>
              <a:t>12-4-2021</a:t>
            </a:fld>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fld id="{F63CDBF8-B26E-40C7-A398-1AB07A71A20D}" type="slidenum">
              <a:rPr lang="nl-NL" altLang="nl-NL"/>
              <a:pPr/>
              <a:t>‹nr.›</a:t>
            </a:fld>
            <a:endParaRPr lang="nl-NL" altLang="nl-NL"/>
          </a:p>
        </p:txBody>
      </p:sp>
    </p:spTree>
    <p:extLst>
      <p:ext uri="{BB962C8B-B14F-4D97-AF65-F5344CB8AC3E}">
        <p14:creationId xmlns:p14="http://schemas.microsoft.com/office/powerpoint/2010/main" val="1661997362"/>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1BB48D2-3E77-4BF6-A306-0326416825CB}" type="datetimeFigureOut">
              <a:rPr lang="nl-NL"/>
              <a:pPr>
                <a:defRPr/>
              </a:pPr>
              <a:t>12-4-2021</a:t>
            </a:fld>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fld id="{0C3C3262-AFFF-4B7D-8C45-96DAEF884490}" type="slidenum">
              <a:rPr lang="nl-NL" altLang="nl-NL"/>
              <a:pPr/>
              <a:t>‹nr.›</a:t>
            </a:fld>
            <a:endParaRPr lang="nl-NL" altLang="nl-NL"/>
          </a:p>
        </p:txBody>
      </p:sp>
    </p:spTree>
    <p:extLst>
      <p:ext uri="{BB962C8B-B14F-4D97-AF65-F5344CB8AC3E}">
        <p14:creationId xmlns:p14="http://schemas.microsoft.com/office/powerpoint/2010/main" val="409941002"/>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fld id="{94B75928-F5EA-462D-8F9B-C4434CDA56CA}" type="datetimeFigureOut">
              <a:rPr lang="nl-NL"/>
              <a:pPr>
                <a:defRPr/>
              </a:pPr>
              <a:t>12-4-2021</a:t>
            </a:fld>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AADBA54F-8D5B-4AB6-B7F7-B14E29F93BCD}" type="slidenum">
              <a:rPr lang="nl-NL" altLang="nl-NL"/>
              <a:pPr/>
              <a:t>‹nr.›</a:t>
            </a:fld>
            <a:endParaRPr lang="nl-NL" altLang="nl-NL"/>
          </a:p>
        </p:txBody>
      </p:sp>
    </p:spTree>
    <p:extLst>
      <p:ext uri="{BB962C8B-B14F-4D97-AF65-F5344CB8AC3E}">
        <p14:creationId xmlns:p14="http://schemas.microsoft.com/office/powerpoint/2010/main" val="448470775"/>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fld id="{8B9DAC46-C650-48BD-8607-4887427181A9}" type="datetimeFigureOut">
              <a:rPr lang="nl-NL"/>
              <a:pPr>
                <a:defRPr/>
              </a:pPr>
              <a:t>12-4-2021</a:t>
            </a:fld>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20935078-AC6D-45D9-A138-F8ADEFD94A94}" type="slidenum">
              <a:rPr lang="nl-NL" altLang="nl-NL"/>
              <a:pPr/>
              <a:t>‹nr.›</a:t>
            </a:fld>
            <a:endParaRPr lang="nl-NL" altLang="nl-NL"/>
          </a:p>
        </p:txBody>
      </p:sp>
    </p:spTree>
    <p:extLst>
      <p:ext uri="{BB962C8B-B14F-4D97-AF65-F5344CB8AC3E}">
        <p14:creationId xmlns:p14="http://schemas.microsoft.com/office/powerpoint/2010/main" val="55229686"/>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440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fld id="{1DD6A6B9-C96A-440C-9475-3F442AFE20A8}" type="datetimeFigureOut">
              <a:rPr lang="nl-NL"/>
              <a:pPr>
                <a:defRPr/>
              </a:pPr>
              <a:t>12-4-2021</a:t>
            </a:fld>
            <a:endParaRPr lang="nl-NL"/>
          </a:p>
        </p:txBody>
      </p:sp>
      <p:sp>
        <p:nvSpPr>
          <p:cNvPr id="44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nl-NL"/>
          </a:p>
        </p:txBody>
      </p:sp>
      <p:sp>
        <p:nvSpPr>
          <p:cNvPr id="440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E0F6CBA-BB4C-4550-B85E-DE851B8CFC46}" type="slidenum">
              <a:rPr lang="nl-NL" altLang="nl-NL"/>
              <a:pPr/>
              <a:t>‹nr.›</a:t>
            </a:fld>
            <a:endParaRPr lang="nl-NL" altLang="nl-NL"/>
          </a:p>
        </p:txBody>
      </p:sp>
    </p:spTree>
  </p:cSld>
  <p:clrMap bg1="lt1" tx1="dk1" bg2="lt2" tx2="dk2" accent1="accent1" accent2="accent2" accent3="accent3" accent4="accent4" accent5="accent5" accent6="accent6" hlink="hlink" folHlink="folHlink"/>
  <p:sldLayoutIdLst>
    <p:sldLayoutId id="2147483820" r:id="rId1"/>
    <p:sldLayoutId id="2147483819" r:id="rId2"/>
    <p:sldLayoutId id="2147483818" r:id="rId3"/>
    <p:sldLayoutId id="2147483817" r:id="rId4"/>
    <p:sldLayoutId id="2147483816" r:id="rId5"/>
    <p:sldLayoutId id="2147483815" r:id="rId6"/>
    <p:sldLayoutId id="2147483814" r:id="rId7"/>
    <p:sldLayoutId id="2147483813" r:id="rId8"/>
    <p:sldLayoutId id="2147483812" r:id="rId9"/>
    <p:sldLayoutId id="2147483811" r:id="rId10"/>
    <p:sldLayoutId id="2147483810"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idx="4294967295"/>
          </p:nvPr>
        </p:nvSpPr>
        <p:spPr>
          <a:xfrm>
            <a:off x="691253" y="549274"/>
            <a:ext cx="8229600" cy="854373"/>
          </a:xfrm>
        </p:spPr>
        <p:txBody>
          <a:bodyPr anchor="t"/>
          <a:lstStyle/>
          <a:p>
            <a:pPr eaLnBrk="1" hangingPunct="1"/>
            <a:r>
              <a:rPr lang="nl-NL" sz="3600" dirty="0">
                <a:solidFill>
                  <a:srgbClr val="54BDF2"/>
                </a:solidFill>
              </a:rPr>
              <a:t>§2.3 Een huur- of koopwoning?</a:t>
            </a:r>
            <a:endParaRPr lang="nl-NL" altLang="nl-NL" sz="3600" dirty="0">
              <a:solidFill>
                <a:srgbClr val="54BDF2"/>
              </a:solidFill>
            </a:endParaRPr>
          </a:p>
        </p:txBody>
      </p:sp>
      <p:sp>
        <p:nvSpPr>
          <p:cNvPr id="9219" name="Tekstvak 4"/>
          <p:cNvSpPr txBox="1">
            <a:spLocks noChangeArrowheads="1"/>
          </p:cNvSpPr>
          <p:nvPr/>
        </p:nvSpPr>
        <p:spPr bwMode="auto">
          <a:xfrm>
            <a:off x="971550" y="2420938"/>
            <a:ext cx="7921625"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nl-NL" altLang="nl-NL" sz="3200" dirty="0"/>
              <a:t>In deze </a:t>
            </a:r>
            <a:r>
              <a:rPr lang="nl-NL" altLang="nl-NL" sz="3200" dirty="0" err="1"/>
              <a:t>PowerPoint-presentatie</a:t>
            </a:r>
            <a:r>
              <a:rPr lang="nl-NL" altLang="nl-NL" sz="3200" dirty="0"/>
              <a:t> leer je</a:t>
            </a:r>
            <a:r>
              <a:rPr lang="nl-NL" sz="3000" dirty="0"/>
              <a:t>:</a:t>
            </a:r>
          </a:p>
          <a:p>
            <a:pPr marL="457200" indent="-457200">
              <a:buFont typeface="Arial" panose="020B0604020202020204" pitchFamily="34" charset="0"/>
              <a:buChar char="•"/>
            </a:pPr>
            <a:r>
              <a:rPr lang="nl-NL" sz="3000" dirty="0"/>
              <a:t>wat de woningmarkt is</a:t>
            </a:r>
          </a:p>
          <a:p>
            <a:pPr marL="457200" indent="-457200">
              <a:buFont typeface="Arial" panose="020B0604020202020204" pitchFamily="34" charset="0"/>
              <a:buChar char="•"/>
            </a:pPr>
            <a:r>
              <a:rPr lang="nl-NL" sz="3000" dirty="0"/>
              <a:t>wat er komt kijken bij het huren van een woning</a:t>
            </a:r>
          </a:p>
          <a:p>
            <a:pPr marL="457200" indent="-457200">
              <a:buFont typeface="Arial" panose="020B0604020202020204" pitchFamily="34" charset="0"/>
              <a:buChar char="•"/>
            </a:pPr>
            <a:r>
              <a:rPr lang="nl-NL" sz="3000" dirty="0"/>
              <a:t>hoe het kopen van een woning in zijn werk gaat</a:t>
            </a:r>
            <a:endParaRPr lang="nl-NL" altLang="nl-NL" sz="3000" dirty="0"/>
          </a:p>
        </p:txBody>
      </p:sp>
      <p:sp>
        <p:nvSpPr>
          <p:cNvPr id="9222"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additive="base">
                                        <p:cTn id="7" dur="500" fill="hold"/>
                                        <p:tgtEl>
                                          <p:spTgt spid="9219"/>
                                        </p:tgtEl>
                                        <p:attrNameLst>
                                          <p:attrName>ppt_x</p:attrName>
                                        </p:attrNameLst>
                                      </p:cBhvr>
                                      <p:tavLst>
                                        <p:tav tm="0">
                                          <p:val>
                                            <p:strVal val="#ppt_x"/>
                                          </p:val>
                                        </p:tav>
                                        <p:tav tm="100000">
                                          <p:val>
                                            <p:strVal val="#ppt_x"/>
                                          </p:val>
                                        </p:tav>
                                      </p:tavLst>
                                    </p:anim>
                                    <p:anim calcmode="lin" valueType="num">
                                      <p:cBhvr additive="base">
                                        <p:cTn id="8"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kstvak 10"/>
          <p:cNvSpPr txBox="1">
            <a:spLocks noChangeArrowheads="1"/>
          </p:cNvSpPr>
          <p:nvPr/>
        </p:nvSpPr>
        <p:spPr bwMode="auto">
          <a:xfrm>
            <a:off x="827088" y="2852738"/>
            <a:ext cx="79216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nl-NL" altLang="nl-NL" sz="2800">
              <a:latin typeface="Corbel" panose="020B0503020204020204" pitchFamily="34" charset="0"/>
            </a:endParaRPr>
          </a:p>
          <a:p>
            <a:pPr eaLnBrk="1" hangingPunct="1"/>
            <a:endParaRPr lang="nl-NL" altLang="nl-NL" sz="1800">
              <a:latin typeface="Corbel" panose="020B0503020204020204" pitchFamily="34" charset="0"/>
            </a:endParaRPr>
          </a:p>
        </p:txBody>
      </p:sp>
      <p:sp>
        <p:nvSpPr>
          <p:cNvPr id="10246" name="Rechthoek 9"/>
          <p:cNvSpPr>
            <a:spLocks noChangeArrowheads="1"/>
          </p:cNvSpPr>
          <p:nvPr/>
        </p:nvSpPr>
        <p:spPr bwMode="auto">
          <a:xfrm>
            <a:off x="838200" y="1752600"/>
            <a:ext cx="7561263"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nl-NL" dirty="0"/>
              <a:t>Als je een koopwoning hebt, moet je  o</a:t>
            </a:r>
            <a:r>
              <a:rPr lang="nl-NL" i="1" dirty="0"/>
              <a:t>nroerendzaakbelasting (ozb) </a:t>
            </a:r>
            <a:r>
              <a:rPr lang="nl-NL" dirty="0"/>
              <a:t>aan de gemeente betalen. </a:t>
            </a:r>
          </a:p>
          <a:p>
            <a:r>
              <a:rPr lang="nl-NL" dirty="0"/>
              <a:t>De ozb is een klein percentage van de WOZ-waarde van je woning.</a:t>
            </a:r>
          </a:p>
          <a:p>
            <a:r>
              <a:rPr lang="nl-NL" dirty="0"/>
              <a:t>WOZ = Wet onroerendezaakbelasting. </a:t>
            </a:r>
          </a:p>
          <a:p>
            <a:r>
              <a:rPr lang="nl-NL" dirty="0"/>
              <a:t>De gemeente stelt de WOZ-waarde ieder jaar vast.</a:t>
            </a:r>
          </a:p>
          <a:p>
            <a:endParaRPr lang="nl-NL" dirty="0"/>
          </a:p>
          <a:p>
            <a:r>
              <a:rPr lang="nl-NL" dirty="0"/>
              <a:t>Alle inwoners betalen aan de gemeente nog enkele andere belastingen en heffingen. Bijvoorbeeld rioolheffing en afvalstoffenheffing.</a:t>
            </a:r>
            <a:endParaRPr lang="nl-NL" altLang="nl-NL" dirty="0"/>
          </a:p>
        </p:txBody>
      </p:sp>
      <p:sp>
        <p:nvSpPr>
          <p:cNvPr id="4711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8" name="Titel 1"/>
          <p:cNvSpPr txBox="1">
            <a:spLocks/>
          </p:cNvSpPr>
          <p:nvPr/>
        </p:nvSpPr>
        <p:spPr bwMode="auto">
          <a:xfrm>
            <a:off x="691253" y="549274"/>
            <a:ext cx="8229600" cy="85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nl-NL" sz="3600" kern="0" dirty="0">
                <a:solidFill>
                  <a:srgbClr val="54BDF2"/>
                </a:solidFill>
              </a:rPr>
              <a:t>Onroerendzaakbelasting</a:t>
            </a:r>
            <a:endParaRPr lang="nl-NL" altLang="nl-NL" sz="3600" kern="0" dirty="0">
              <a:solidFill>
                <a:srgbClr val="54BDF2"/>
              </a:solidFill>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1368507"/>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anim calcmode="lin" valueType="num">
                                      <p:cBhvr additive="base">
                                        <p:cTn id="7" dur="500" fill="hold"/>
                                        <p:tgtEl>
                                          <p:spTgt spid="10246"/>
                                        </p:tgtEl>
                                        <p:attrNameLst>
                                          <p:attrName>ppt_x</p:attrName>
                                        </p:attrNameLst>
                                      </p:cBhvr>
                                      <p:tavLst>
                                        <p:tav tm="0">
                                          <p:val>
                                            <p:strVal val="#ppt_x"/>
                                          </p:val>
                                        </p:tav>
                                        <p:tav tm="100000">
                                          <p:val>
                                            <p:strVal val="#ppt_x"/>
                                          </p:val>
                                        </p:tav>
                                      </p:tavLst>
                                    </p:anim>
                                    <p:anim calcmode="lin" valueType="num">
                                      <p:cBhvr additive="base">
                                        <p:cTn id="8" dur="500" fill="hold"/>
                                        <p:tgtEl>
                                          <p:spTgt spid="102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kstvak 10"/>
          <p:cNvSpPr txBox="1">
            <a:spLocks noChangeArrowheads="1"/>
          </p:cNvSpPr>
          <p:nvPr/>
        </p:nvSpPr>
        <p:spPr bwMode="auto">
          <a:xfrm>
            <a:off x="827088" y="2852738"/>
            <a:ext cx="79216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nl-NL" altLang="nl-NL" sz="2800">
              <a:latin typeface="Corbel" panose="020B0503020204020204" pitchFamily="34" charset="0"/>
            </a:endParaRPr>
          </a:p>
          <a:p>
            <a:pPr eaLnBrk="1" hangingPunct="1"/>
            <a:endParaRPr lang="nl-NL" altLang="nl-NL" sz="1800">
              <a:latin typeface="Corbel" panose="020B0503020204020204" pitchFamily="34" charset="0"/>
            </a:endParaRPr>
          </a:p>
        </p:txBody>
      </p:sp>
      <p:sp>
        <p:nvSpPr>
          <p:cNvPr id="10246" name="Rechthoek 9"/>
          <p:cNvSpPr>
            <a:spLocks noChangeArrowheads="1"/>
          </p:cNvSpPr>
          <p:nvPr/>
        </p:nvSpPr>
        <p:spPr bwMode="auto">
          <a:xfrm>
            <a:off x="827088" y="1281509"/>
            <a:ext cx="7561263"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nl-NL" dirty="0"/>
              <a:t>Bekijk het overzicht van gemeentelijke belastingen.</a:t>
            </a:r>
          </a:p>
          <a:p>
            <a:r>
              <a:rPr lang="nl-NL" dirty="0"/>
              <a:t>De familie Graaf woont daar, met hun kat Cara. De WOZ-waarde van hun huis is door de gemeente vastgesteld op € 190.000. </a:t>
            </a:r>
          </a:p>
          <a:p>
            <a:r>
              <a:rPr lang="nl-NL" dirty="0"/>
              <a:t>Hoeveel betaalt de familie Graaf jaarlijks aan gemeentelijke belastingen? </a:t>
            </a:r>
          </a:p>
          <a:p>
            <a:endParaRPr lang="nl-NL" dirty="0"/>
          </a:p>
          <a:p>
            <a:r>
              <a:rPr lang="nl-NL" sz="2000" b="1" dirty="0"/>
              <a:t>Tarieven gemeentelijke belastingen </a:t>
            </a:r>
          </a:p>
          <a:p>
            <a:r>
              <a:rPr lang="nl-NL" sz="2000" dirty="0"/>
              <a:t>Onroerende zaakbelasting (ozb) 0,129% van de WOZ-waarde</a:t>
            </a:r>
          </a:p>
          <a:p>
            <a:r>
              <a:rPr lang="nl-NL" sz="2000" dirty="0"/>
              <a:t>Afvalstoffenheffing	€ 245</a:t>
            </a:r>
          </a:p>
          <a:p>
            <a:r>
              <a:rPr lang="nl-NL" sz="2000" dirty="0"/>
              <a:t>Rioolheffing		€ 163</a:t>
            </a:r>
          </a:p>
          <a:p>
            <a:r>
              <a:rPr lang="nl-NL" sz="2000" dirty="0"/>
              <a:t>Hondenbelasting	€   70</a:t>
            </a:r>
          </a:p>
          <a:p>
            <a:r>
              <a:rPr lang="nl-NL" sz="1400" dirty="0"/>
              <a:t>*Alle tarieven zijn per jaar.</a:t>
            </a:r>
          </a:p>
        </p:txBody>
      </p:sp>
      <p:sp>
        <p:nvSpPr>
          <p:cNvPr id="4711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8" name="Titel 1"/>
          <p:cNvSpPr txBox="1">
            <a:spLocks/>
          </p:cNvSpPr>
          <p:nvPr/>
        </p:nvSpPr>
        <p:spPr bwMode="auto">
          <a:xfrm>
            <a:off x="691253" y="549274"/>
            <a:ext cx="8229600" cy="85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nl-NL" sz="3600" kern="0" dirty="0">
                <a:solidFill>
                  <a:srgbClr val="54BDF2"/>
                </a:solidFill>
              </a:rPr>
              <a:t>Bereken</a:t>
            </a:r>
            <a:endParaRPr lang="nl-NL" altLang="nl-NL" sz="3600" kern="0" dirty="0">
              <a:solidFill>
                <a:srgbClr val="54BDF2"/>
              </a:solidFill>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5948865"/>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anim calcmode="lin" valueType="num">
                                      <p:cBhvr additive="base">
                                        <p:cTn id="7" dur="500" fill="hold"/>
                                        <p:tgtEl>
                                          <p:spTgt spid="10246"/>
                                        </p:tgtEl>
                                        <p:attrNameLst>
                                          <p:attrName>ppt_x</p:attrName>
                                        </p:attrNameLst>
                                      </p:cBhvr>
                                      <p:tavLst>
                                        <p:tav tm="0">
                                          <p:val>
                                            <p:strVal val="#ppt_x"/>
                                          </p:val>
                                        </p:tav>
                                        <p:tav tm="100000">
                                          <p:val>
                                            <p:strVal val="#ppt_x"/>
                                          </p:val>
                                        </p:tav>
                                      </p:tavLst>
                                    </p:anim>
                                    <p:anim calcmode="lin" valueType="num">
                                      <p:cBhvr additive="base">
                                        <p:cTn id="8" dur="500" fill="hold"/>
                                        <p:tgtEl>
                                          <p:spTgt spid="102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kstvak 10"/>
          <p:cNvSpPr txBox="1">
            <a:spLocks noChangeArrowheads="1"/>
          </p:cNvSpPr>
          <p:nvPr/>
        </p:nvSpPr>
        <p:spPr bwMode="auto">
          <a:xfrm>
            <a:off x="827088" y="2852738"/>
            <a:ext cx="79216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nl-NL" altLang="nl-NL" sz="2800">
              <a:latin typeface="Corbel" panose="020B0503020204020204" pitchFamily="34" charset="0"/>
            </a:endParaRPr>
          </a:p>
          <a:p>
            <a:pPr eaLnBrk="1" hangingPunct="1"/>
            <a:endParaRPr lang="nl-NL" altLang="nl-NL" sz="1800">
              <a:latin typeface="Corbel" panose="020B0503020204020204" pitchFamily="34" charset="0"/>
            </a:endParaRPr>
          </a:p>
        </p:txBody>
      </p:sp>
      <p:sp>
        <p:nvSpPr>
          <p:cNvPr id="10246" name="Rechthoek 9"/>
          <p:cNvSpPr>
            <a:spLocks noChangeArrowheads="1"/>
          </p:cNvSpPr>
          <p:nvPr/>
        </p:nvSpPr>
        <p:spPr bwMode="auto">
          <a:xfrm>
            <a:off x="812280" y="1654868"/>
            <a:ext cx="756126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nl-NL" sz="1400" dirty="0"/>
              <a:t>0,129% van € 190.000 = </a:t>
            </a:r>
          </a:p>
          <a:p>
            <a:r>
              <a:rPr lang="nl-NL" sz="1400" dirty="0"/>
              <a:t>0,129% = 0,129 ÷ 100 = 0,00129</a:t>
            </a:r>
          </a:p>
          <a:p>
            <a:r>
              <a:rPr lang="nl-NL" sz="1400" dirty="0"/>
              <a:t>0,00129 x 190.000 =	€ 245,10</a:t>
            </a:r>
          </a:p>
          <a:p>
            <a:r>
              <a:rPr lang="nl-NL" sz="1400" dirty="0"/>
              <a:t>Afvalstoffenheffing	€ 245</a:t>
            </a:r>
          </a:p>
          <a:p>
            <a:r>
              <a:rPr lang="nl-NL" sz="1400" dirty="0"/>
              <a:t>Rioolheffing 	</a:t>
            </a:r>
            <a:r>
              <a:rPr lang="nl-NL" sz="1400" u="sng" dirty="0"/>
              <a:t>€ 163     +</a:t>
            </a:r>
            <a:endParaRPr lang="nl-NL" sz="1400" dirty="0"/>
          </a:p>
          <a:p>
            <a:r>
              <a:rPr lang="nl-NL" sz="1400" dirty="0"/>
              <a:t>Totaal 		€ 490,10 per jaar.</a:t>
            </a:r>
          </a:p>
        </p:txBody>
      </p:sp>
      <p:sp>
        <p:nvSpPr>
          <p:cNvPr id="4711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8" name="Titel 1"/>
          <p:cNvSpPr txBox="1">
            <a:spLocks/>
          </p:cNvSpPr>
          <p:nvPr/>
        </p:nvSpPr>
        <p:spPr bwMode="auto">
          <a:xfrm>
            <a:off x="691253" y="549274"/>
            <a:ext cx="8229600" cy="85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nl-NL" sz="3600" kern="0" dirty="0">
                <a:solidFill>
                  <a:srgbClr val="54BDF2"/>
                </a:solidFill>
              </a:rPr>
              <a:t>Antwoord</a:t>
            </a:r>
            <a:endParaRPr lang="nl-NL" altLang="nl-NL" sz="3600" kern="0" dirty="0">
              <a:solidFill>
                <a:srgbClr val="54BDF2"/>
              </a:solidFill>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743866"/>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anim calcmode="lin" valueType="num">
                                      <p:cBhvr additive="base">
                                        <p:cTn id="7" dur="500" fill="hold"/>
                                        <p:tgtEl>
                                          <p:spTgt spid="10246"/>
                                        </p:tgtEl>
                                        <p:attrNameLst>
                                          <p:attrName>ppt_x</p:attrName>
                                        </p:attrNameLst>
                                      </p:cBhvr>
                                      <p:tavLst>
                                        <p:tav tm="0">
                                          <p:val>
                                            <p:strVal val="#ppt_x"/>
                                          </p:val>
                                        </p:tav>
                                        <p:tav tm="100000">
                                          <p:val>
                                            <p:strVal val="#ppt_x"/>
                                          </p:val>
                                        </p:tav>
                                      </p:tavLst>
                                    </p:anim>
                                    <p:anim calcmode="lin" valueType="num">
                                      <p:cBhvr additive="base">
                                        <p:cTn id="8" dur="500" fill="hold"/>
                                        <p:tgtEl>
                                          <p:spTgt spid="102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idx="4294967295"/>
          </p:nvPr>
        </p:nvSpPr>
        <p:spPr>
          <a:xfrm>
            <a:off x="691253" y="549274"/>
            <a:ext cx="8229600" cy="854373"/>
          </a:xfrm>
        </p:spPr>
        <p:txBody>
          <a:bodyPr anchor="t"/>
          <a:lstStyle/>
          <a:p>
            <a:pPr eaLnBrk="1" hangingPunct="1"/>
            <a:r>
              <a:rPr lang="nl-NL" sz="3600" dirty="0">
                <a:solidFill>
                  <a:srgbClr val="54BDF2"/>
                </a:solidFill>
              </a:rPr>
              <a:t>Woningmarkt</a:t>
            </a:r>
            <a:endParaRPr lang="nl-NL" altLang="nl-NL" sz="3600" dirty="0">
              <a:solidFill>
                <a:srgbClr val="54BDF2"/>
              </a:solidFill>
            </a:endParaRPr>
          </a:p>
        </p:txBody>
      </p:sp>
      <p:sp>
        <p:nvSpPr>
          <p:cNvPr id="9219" name="Tekstvak 4"/>
          <p:cNvSpPr txBox="1">
            <a:spLocks noChangeArrowheads="1"/>
          </p:cNvSpPr>
          <p:nvPr/>
        </p:nvSpPr>
        <p:spPr bwMode="auto">
          <a:xfrm>
            <a:off x="971550" y="2420938"/>
            <a:ext cx="7921625"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nl-NL" sz="2800"/>
              <a:t>De </a:t>
            </a:r>
            <a:r>
              <a:rPr lang="nl-NL" sz="2800" i="1"/>
              <a:t>woningmarkt </a:t>
            </a:r>
            <a:r>
              <a:rPr lang="nl-NL" sz="2800" dirty="0"/>
              <a:t>bestaat uit de totale vraag naar woningen en het totale aanbod van woningen. </a:t>
            </a:r>
          </a:p>
          <a:p>
            <a:endParaRPr lang="nl-NL" sz="2800" dirty="0"/>
          </a:p>
          <a:p>
            <a:r>
              <a:rPr lang="nl-NL" sz="2800" dirty="0"/>
              <a:t>De woningmarkt kun je weer verdelen in de markt voor huurwoningen en de markt voor koopwoningen.</a:t>
            </a:r>
            <a:endParaRPr lang="nl-NL" altLang="nl-NL" sz="2800" dirty="0">
              <a:latin typeface="Corbel" panose="020B0503020204020204" pitchFamily="34" charset="0"/>
            </a:endParaRPr>
          </a:p>
        </p:txBody>
      </p:sp>
      <p:sp>
        <p:nvSpPr>
          <p:cNvPr id="9222"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8327308"/>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anim calcmode="lin" valueType="num">
                                      <p:cBhvr additive="base">
                                        <p:cTn id="7" dur="500" fill="hold"/>
                                        <p:tgtEl>
                                          <p:spTgt spid="9219"/>
                                        </p:tgtEl>
                                        <p:attrNameLst>
                                          <p:attrName>ppt_x</p:attrName>
                                        </p:attrNameLst>
                                      </p:cBhvr>
                                      <p:tavLst>
                                        <p:tav tm="0">
                                          <p:val>
                                            <p:strVal val="#ppt_x"/>
                                          </p:val>
                                        </p:tav>
                                        <p:tav tm="100000">
                                          <p:val>
                                            <p:strVal val="#ppt_x"/>
                                          </p:val>
                                        </p:tav>
                                      </p:tavLst>
                                    </p:anim>
                                    <p:anim calcmode="lin" valueType="num">
                                      <p:cBhvr additive="base">
                                        <p:cTn id="8"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kstvak 8"/>
          <p:cNvSpPr txBox="1">
            <a:spLocks noChangeArrowheads="1"/>
          </p:cNvSpPr>
          <p:nvPr/>
        </p:nvSpPr>
        <p:spPr bwMode="auto">
          <a:xfrm>
            <a:off x="755650" y="1700213"/>
            <a:ext cx="7705725"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r>
              <a:rPr lang="nl-NL" altLang="nl-NL" dirty="0"/>
              <a:t>Veel huurwoningen zijn eigendom van een woningcorporatie. Dit is een organisatie die zich richt op het beheren en verhuren van betaalbare woonruimte.</a:t>
            </a:r>
          </a:p>
          <a:p>
            <a:pPr eaLnBrk="1" hangingPunct="1"/>
            <a:endParaRPr lang="nl-NL" altLang="nl-NL" dirty="0"/>
          </a:p>
          <a:p>
            <a:pPr eaLnBrk="1" hangingPunct="1"/>
            <a:r>
              <a:rPr lang="nl-NL" altLang="nl-NL" dirty="0"/>
              <a:t>Omdat het een woningcorporatie niet om winst gaat, blijven de huren vaak betaalbaar</a:t>
            </a:r>
            <a:r>
              <a:rPr lang="en-US" altLang="nl-NL" dirty="0"/>
              <a:t>.</a:t>
            </a:r>
          </a:p>
          <a:p>
            <a:r>
              <a:rPr lang="nl-NL" dirty="0"/>
              <a:t>Huurwoningen met een maandhuur tot </a:t>
            </a:r>
            <a:r>
              <a:rPr lang="nl-NL" u="sng" dirty="0"/>
              <a:t>+</a:t>
            </a:r>
            <a:r>
              <a:rPr lang="nl-NL" dirty="0"/>
              <a:t> € 700 heten sociale huurwoningen. Als de huur hoger is, zijn het huurwoningen in de vrije sector.</a:t>
            </a:r>
            <a:endParaRPr lang="nl-NL" altLang="nl-NL" dirty="0"/>
          </a:p>
        </p:txBody>
      </p:sp>
      <p:sp>
        <p:nvSpPr>
          <p:cNvPr id="1127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8" name="Titel 1"/>
          <p:cNvSpPr txBox="1">
            <a:spLocks/>
          </p:cNvSpPr>
          <p:nvPr/>
        </p:nvSpPr>
        <p:spPr bwMode="auto">
          <a:xfrm>
            <a:off x="691253" y="549274"/>
            <a:ext cx="8229600" cy="85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nl-NL" sz="3600" kern="0" dirty="0">
                <a:solidFill>
                  <a:srgbClr val="54BDF2"/>
                </a:solidFill>
              </a:rPr>
              <a:t>Woningcorporatie</a:t>
            </a:r>
            <a:endParaRPr lang="nl-NL" altLang="nl-NL" sz="3600" kern="0" dirty="0">
              <a:solidFill>
                <a:srgbClr val="54BDF2"/>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 calcmode="lin" valueType="num">
                                      <p:cBhvr additive="base">
                                        <p:cTn id="7" dur="500" fill="hold"/>
                                        <p:tgtEl>
                                          <p:spTgt spid="11268"/>
                                        </p:tgtEl>
                                        <p:attrNameLst>
                                          <p:attrName>ppt_x</p:attrName>
                                        </p:attrNameLst>
                                      </p:cBhvr>
                                      <p:tavLst>
                                        <p:tav tm="0">
                                          <p:val>
                                            <p:strVal val="#ppt_x"/>
                                          </p:val>
                                        </p:tav>
                                        <p:tav tm="100000">
                                          <p:val>
                                            <p:strVal val="#ppt_x"/>
                                          </p:val>
                                        </p:tav>
                                      </p:tavLst>
                                    </p:anim>
                                    <p:anim calcmode="lin" valueType="num">
                                      <p:cBhvr additive="base">
                                        <p:cTn id="8" dur="500" fill="hold"/>
                                        <p:tgtEl>
                                          <p:spTgt spid="112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kstvak 8"/>
          <p:cNvSpPr txBox="1">
            <a:spLocks noChangeArrowheads="1"/>
          </p:cNvSpPr>
          <p:nvPr/>
        </p:nvSpPr>
        <p:spPr bwMode="auto">
          <a:xfrm>
            <a:off x="755650" y="1700213"/>
            <a:ext cx="77057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nl-NL" altLang="nl-NL" sz="2800" dirty="0"/>
          </a:p>
        </p:txBody>
      </p:sp>
      <p:sp>
        <p:nvSpPr>
          <p:cNvPr id="1127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8" name="Titel 1"/>
          <p:cNvSpPr txBox="1">
            <a:spLocks/>
          </p:cNvSpPr>
          <p:nvPr/>
        </p:nvSpPr>
        <p:spPr bwMode="auto">
          <a:xfrm>
            <a:off x="691253" y="549274"/>
            <a:ext cx="8229600" cy="85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nl-NL" sz="3600" kern="0" dirty="0">
                <a:solidFill>
                  <a:srgbClr val="54BDF2"/>
                </a:solidFill>
              </a:rPr>
              <a:t>Huurtoeslag</a:t>
            </a:r>
            <a:endParaRPr lang="nl-NL" altLang="nl-NL" sz="3600" kern="0" dirty="0">
              <a:solidFill>
                <a:srgbClr val="54BDF2"/>
              </a:solidFill>
            </a:endParaRPr>
          </a:p>
        </p:txBody>
      </p:sp>
      <p:sp>
        <p:nvSpPr>
          <p:cNvPr id="2" name="Rechthoek 1"/>
          <p:cNvSpPr/>
          <p:nvPr/>
        </p:nvSpPr>
        <p:spPr>
          <a:xfrm>
            <a:off x="838200" y="1823893"/>
            <a:ext cx="7838256" cy="3108543"/>
          </a:xfrm>
          <a:prstGeom prst="rect">
            <a:avLst/>
          </a:prstGeom>
        </p:spPr>
        <p:txBody>
          <a:bodyPr wrap="square">
            <a:spAutoFit/>
          </a:bodyPr>
          <a:lstStyle/>
          <a:p>
            <a:r>
              <a:rPr lang="nl-NL" sz="2800" b="0" i="0" u="none" strike="noStrike" baseline="0" dirty="0">
                <a:latin typeface="+mn-lt"/>
              </a:rPr>
              <a:t>Huurtoeslag is een financiële bijdrage van de overheid waarmee je een deel van de huur kunt betalen.</a:t>
            </a:r>
          </a:p>
          <a:p>
            <a:r>
              <a:rPr lang="nl-NL" sz="2800" b="0" i="0" u="none" strike="noStrike" baseline="0" dirty="0">
                <a:latin typeface="+mn-lt"/>
              </a:rPr>
              <a:t>Om huurtoeslag te krijgen, moet je aan bepaalde voorwaarden voldoen.</a:t>
            </a:r>
          </a:p>
          <a:p>
            <a:endParaRPr lang="nl-NL" sz="2800" b="0" i="0" u="none" strike="noStrike" baseline="0" dirty="0">
              <a:latin typeface="+mn-lt"/>
            </a:endParaRPr>
          </a:p>
          <a:p>
            <a:r>
              <a:rPr lang="nl-NL" sz="2800" b="0" i="0" u="none" strike="noStrike" baseline="0" dirty="0">
                <a:latin typeface="+mn-lt"/>
              </a:rPr>
              <a:t>Huurtoeslag vraag je aan bij de Belastingdienst.</a:t>
            </a:r>
            <a:endParaRPr lang="nl-NL" sz="2800" dirty="0">
              <a:latin typeface="+mn-lt"/>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369684"/>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1268"/>
                                        </p:tgtEl>
                                        <p:attrNameLst>
                                          <p:attrName>style.visibility</p:attrName>
                                        </p:attrNameLst>
                                      </p:cBhvr>
                                      <p:to>
                                        <p:strVal val="visible"/>
                                      </p:to>
                                    </p:set>
                                    <p:anim calcmode="lin" valueType="num">
                                      <p:cBhvr additive="base">
                                        <p:cTn id="7" dur="500" fill="hold"/>
                                        <p:tgtEl>
                                          <p:spTgt spid="11268"/>
                                        </p:tgtEl>
                                        <p:attrNameLst>
                                          <p:attrName>ppt_x</p:attrName>
                                        </p:attrNameLst>
                                      </p:cBhvr>
                                      <p:tavLst>
                                        <p:tav tm="0">
                                          <p:val>
                                            <p:strVal val="#ppt_x"/>
                                          </p:val>
                                        </p:tav>
                                        <p:tav tm="100000">
                                          <p:val>
                                            <p:strVal val="#ppt_x"/>
                                          </p:val>
                                        </p:tav>
                                      </p:tavLst>
                                    </p:anim>
                                    <p:anim calcmode="lin" valueType="num">
                                      <p:cBhvr additive="base">
                                        <p:cTn id="8" dur="500" fill="hold"/>
                                        <p:tgtEl>
                                          <p:spTgt spid="112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8" name="Titel 1"/>
          <p:cNvSpPr txBox="1">
            <a:spLocks/>
          </p:cNvSpPr>
          <p:nvPr/>
        </p:nvSpPr>
        <p:spPr bwMode="auto">
          <a:xfrm>
            <a:off x="691253" y="549274"/>
            <a:ext cx="8229600" cy="85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nl-NL" sz="3600" kern="0" dirty="0">
                <a:solidFill>
                  <a:srgbClr val="54BDF2"/>
                </a:solidFill>
              </a:rPr>
              <a:t>Makelaar</a:t>
            </a:r>
            <a:endParaRPr lang="nl-NL" altLang="nl-NL" sz="3600" kern="0" dirty="0">
              <a:solidFill>
                <a:srgbClr val="54BDF2"/>
              </a:solidFill>
            </a:endParaRPr>
          </a:p>
        </p:txBody>
      </p:sp>
      <p:sp>
        <p:nvSpPr>
          <p:cNvPr id="2" name="Rechthoek 1"/>
          <p:cNvSpPr/>
          <p:nvPr/>
        </p:nvSpPr>
        <p:spPr>
          <a:xfrm>
            <a:off x="838200" y="1823893"/>
            <a:ext cx="7406208" cy="3785652"/>
          </a:xfrm>
          <a:prstGeom prst="rect">
            <a:avLst/>
          </a:prstGeom>
        </p:spPr>
        <p:txBody>
          <a:bodyPr wrap="square">
            <a:spAutoFit/>
          </a:bodyPr>
          <a:lstStyle/>
          <a:p>
            <a:r>
              <a:rPr lang="nl-NL" dirty="0"/>
              <a:t>Als je een huis wilt kopen of verkopen, kun je gebruikmaken van de diensten van een </a:t>
            </a:r>
            <a:r>
              <a:rPr lang="nl-NL" i="1" dirty="0"/>
              <a:t>makelaar</a:t>
            </a:r>
            <a:r>
              <a:rPr lang="nl-NL" dirty="0"/>
              <a:t>. </a:t>
            </a:r>
          </a:p>
          <a:p>
            <a:endParaRPr lang="nl-NL" dirty="0"/>
          </a:p>
          <a:p>
            <a:r>
              <a:rPr lang="nl-NL" dirty="0"/>
              <a:t>Als koper geef je hem een zoekopdracht en laat je hem onderhandelen over de prijs van de woning. </a:t>
            </a:r>
          </a:p>
          <a:p>
            <a:r>
              <a:rPr lang="nl-NL" dirty="0"/>
              <a:t>Als je je woning wilt verkopen, helpt hij bijvoorbeeld om de vraagprijs te bepalen.</a:t>
            </a:r>
          </a:p>
          <a:p>
            <a:r>
              <a:rPr lang="nl-NL" dirty="0"/>
              <a:t>Als opdrachtgever betaal je aan de makelaar een vergoeding voor zijn diensten (vaak een percentage van de aan- of verkoopprijs van het huis).</a:t>
            </a:r>
            <a:endParaRPr lang="nl-NL" dirty="0">
              <a:latin typeface="+mn-lt"/>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5748783"/>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kstvak 8"/>
          <p:cNvSpPr txBox="1">
            <a:spLocks noChangeArrowheads="1"/>
          </p:cNvSpPr>
          <p:nvPr/>
        </p:nvSpPr>
        <p:spPr bwMode="auto">
          <a:xfrm>
            <a:off x="755650" y="1773238"/>
            <a:ext cx="7705725"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r>
              <a:rPr lang="nl-NL" altLang="nl-NL" dirty="0"/>
              <a:t>Als je een eigen huis koopt, dan teken je eerst een voorlopig koopcontract. Je hebt het huis dan gekocht, maar volgens de wet heb je nog drie dagen bedenktijd. Daarna is de koop definitief.</a:t>
            </a:r>
          </a:p>
          <a:p>
            <a:pPr eaLnBrk="1" hangingPunct="1"/>
            <a:endParaRPr lang="nl-NL" altLang="nl-NL" dirty="0"/>
          </a:p>
          <a:p>
            <a:pPr eaLnBrk="1" hangingPunct="1"/>
            <a:r>
              <a:rPr lang="nl-NL" altLang="nl-NL" dirty="0"/>
              <a:t>Vaak staat in het voorlopig koopcontract een ontbindende voorwaarde dat de koop niet doorgaat als de koper niet voldoende hypotheek bij de bank kan krijgen.</a:t>
            </a:r>
          </a:p>
        </p:txBody>
      </p:sp>
      <p:sp>
        <p:nvSpPr>
          <p:cNvPr id="12293" name="Tekstvak 11"/>
          <p:cNvSpPr txBox="1">
            <a:spLocks noChangeArrowheads="1"/>
          </p:cNvSpPr>
          <p:nvPr/>
        </p:nvSpPr>
        <p:spPr bwMode="auto">
          <a:xfrm>
            <a:off x="5364163" y="2852738"/>
            <a:ext cx="3779837" cy="106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nl-NL" altLang="nl-NL" sz="1800"/>
          </a:p>
          <a:p>
            <a:pPr eaLnBrk="1" hangingPunct="1"/>
            <a:endParaRPr lang="nl-NL" altLang="nl-NL" sz="2800">
              <a:latin typeface="Corbel" panose="020B0503020204020204" pitchFamily="34" charset="0"/>
            </a:endParaRPr>
          </a:p>
          <a:p>
            <a:pPr eaLnBrk="1" hangingPunct="1"/>
            <a:endParaRPr lang="nl-NL" altLang="nl-NL" sz="1800">
              <a:latin typeface="Corbel" panose="020B0503020204020204" pitchFamily="34" charset="0"/>
            </a:endParaRPr>
          </a:p>
        </p:txBody>
      </p:sp>
      <p:sp>
        <p:nvSpPr>
          <p:cNvPr id="12295"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8" name="Titel 1"/>
          <p:cNvSpPr txBox="1">
            <a:spLocks/>
          </p:cNvSpPr>
          <p:nvPr/>
        </p:nvSpPr>
        <p:spPr bwMode="auto">
          <a:xfrm>
            <a:off x="691253" y="549274"/>
            <a:ext cx="8229600" cy="85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nl-NL" sz="3600" kern="0" dirty="0">
                <a:solidFill>
                  <a:srgbClr val="54BDF2"/>
                </a:solidFill>
              </a:rPr>
              <a:t>Voorlopig koopcontract</a:t>
            </a:r>
            <a:endParaRPr lang="nl-NL" altLang="nl-NL" sz="3600" kern="0" dirty="0">
              <a:solidFill>
                <a:srgbClr val="54BDF2"/>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 calcmode="lin" valueType="num">
                                      <p:cBhvr additive="base">
                                        <p:cTn id="7" dur="500" fill="hold"/>
                                        <p:tgtEl>
                                          <p:spTgt spid="11268"/>
                                        </p:tgtEl>
                                        <p:attrNameLst>
                                          <p:attrName>ppt_x</p:attrName>
                                        </p:attrNameLst>
                                      </p:cBhvr>
                                      <p:tavLst>
                                        <p:tav tm="0">
                                          <p:val>
                                            <p:strVal val="#ppt_x"/>
                                          </p:val>
                                        </p:tav>
                                        <p:tav tm="100000">
                                          <p:val>
                                            <p:strVal val="#ppt_x"/>
                                          </p:val>
                                        </p:tav>
                                      </p:tavLst>
                                    </p:anim>
                                    <p:anim calcmode="lin" valueType="num">
                                      <p:cBhvr additive="base">
                                        <p:cTn id="8" dur="500" fill="hold"/>
                                        <p:tgtEl>
                                          <p:spTgt spid="112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Tekstvak 10"/>
          <p:cNvSpPr txBox="1">
            <a:spLocks noChangeArrowheads="1"/>
          </p:cNvSpPr>
          <p:nvPr/>
        </p:nvSpPr>
        <p:spPr bwMode="auto">
          <a:xfrm>
            <a:off x="827088" y="2852738"/>
            <a:ext cx="79216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nl-NL" altLang="nl-NL" sz="2800">
              <a:latin typeface="Corbel" panose="020B0503020204020204" pitchFamily="34" charset="0"/>
            </a:endParaRPr>
          </a:p>
          <a:p>
            <a:pPr eaLnBrk="1" hangingPunct="1"/>
            <a:endParaRPr lang="nl-NL" altLang="nl-NL" sz="1800">
              <a:latin typeface="Corbel" panose="020B0503020204020204" pitchFamily="34" charset="0"/>
            </a:endParaRPr>
          </a:p>
        </p:txBody>
      </p:sp>
      <p:sp>
        <p:nvSpPr>
          <p:cNvPr id="10246" name="Rechthoek 9"/>
          <p:cNvSpPr>
            <a:spLocks noChangeArrowheads="1"/>
          </p:cNvSpPr>
          <p:nvPr/>
        </p:nvSpPr>
        <p:spPr bwMode="auto">
          <a:xfrm>
            <a:off x="838200" y="1752600"/>
            <a:ext cx="7561263"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r>
              <a:rPr lang="nl-NL" altLang="nl-NL" sz="2800" dirty="0"/>
              <a:t>Koop je een bestaande woning, dan moet je ook kosten koper (k.k.) betalen. Deze kosten koper bestaan onder meer uit overdrachtsbelasting, makelaarskosten en kosten voor de notaris.</a:t>
            </a:r>
          </a:p>
          <a:p>
            <a:pPr eaLnBrk="1" hangingPunct="1"/>
            <a:endParaRPr lang="nl-NL" altLang="nl-NL" sz="2800" dirty="0"/>
          </a:p>
          <a:p>
            <a:pPr eaLnBrk="1" hangingPunct="1"/>
            <a:r>
              <a:rPr lang="nl-NL" altLang="nl-NL" sz="2800" dirty="0"/>
              <a:t>De kosten koper bedragen in totaal ongeveer 5% van de koopprijs.</a:t>
            </a:r>
          </a:p>
        </p:txBody>
      </p:sp>
      <p:sp>
        <p:nvSpPr>
          <p:cNvPr id="48135"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8" name="Titel 1"/>
          <p:cNvSpPr txBox="1">
            <a:spLocks/>
          </p:cNvSpPr>
          <p:nvPr/>
        </p:nvSpPr>
        <p:spPr bwMode="auto">
          <a:xfrm>
            <a:off x="691253" y="549274"/>
            <a:ext cx="8229600" cy="85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nl-NL" sz="3600" kern="0" dirty="0">
                <a:solidFill>
                  <a:srgbClr val="54BDF2"/>
                </a:solidFill>
              </a:rPr>
              <a:t>Kosten koper</a:t>
            </a:r>
            <a:endParaRPr lang="nl-NL" altLang="nl-NL" sz="3600" kern="0" dirty="0">
              <a:solidFill>
                <a:srgbClr val="54BDF2"/>
              </a:solidFill>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anim calcmode="lin" valueType="num">
                                      <p:cBhvr additive="base">
                                        <p:cTn id="7" dur="500" fill="hold"/>
                                        <p:tgtEl>
                                          <p:spTgt spid="10246"/>
                                        </p:tgtEl>
                                        <p:attrNameLst>
                                          <p:attrName>ppt_x</p:attrName>
                                        </p:attrNameLst>
                                      </p:cBhvr>
                                      <p:tavLst>
                                        <p:tav tm="0">
                                          <p:val>
                                            <p:strVal val="#ppt_x"/>
                                          </p:val>
                                        </p:tav>
                                        <p:tav tm="100000">
                                          <p:val>
                                            <p:strVal val="#ppt_x"/>
                                          </p:val>
                                        </p:tav>
                                      </p:tavLst>
                                    </p:anim>
                                    <p:anim calcmode="lin" valueType="num">
                                      <p:cBhvr additive="base">
                                        <p:cTn id="8" dur="500" fill="hold"/>
                                        <p:tgtEl>
                                          <p:spTgt spid="102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kstvak 10"/>
          <p:cNvSpPr txBox="1">
            <a:spLocks noChangeArrowheads="1"/>
          </p:cNvSpPr>
          <p:nvPr/>
        </p:nvSpPr>
        <p:spPr bwMode="auto">
          <a:xfrm>
            <a:off x="827088" y="2852738"/>
            <a:ext cx="79216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nl-NL" altLang="nl-NL" sz="2800">
              <a:latin typeface="Corbel" panose="020B0503020204020204" pitchFamily="34" charset="0"/>
            </a:endParaRPr>
          </a:p>
          <a:p>
            <a:pPr eaLnBrk="1" hangingPunct="1"/>
            <a:endParaRPr lang="nl-NL" altLang="nl-NL" sz="1800">
              <a:latin typeface="Corbel" panose="020B0503020204020204" pitchFamily="34" charset="0"/>
            </a:endParaRPr>
          </a:p>
        </p:txBody>
      </p:sp>
      <p:sp>
        <p:nvSpPr>
          <p:cNvPr id="10246" name="Rechthoek 9"/>
          <p:cNvSpPr>
            <a:spLocks noChangeArrowheads="1"/>
          </p:cNvSpPr>
          <p:nvPr/>
        </p:nvSpPr>
        <p:spPr bwMode="auto">
          <a:xfrm>
            <a:off x="838200" y="1752600"/>
            <a:ext cx="7561263"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r>
              <a:rPr lang="nl-NL" altLang="nl-NL" sz="2800" dirty="0"/>
              <a:t>Bekijk de strip hieronder. Leg bij elk plaatje uit wat er gebeurt.</a:t>
            </a:r>
            <a:br>
              <a:rPr lang="nl-NL" altLang="nl-NL" sz="2800" dirty="0"/>
            </a:br>
            <a:endParaRPr lang="nl-NL" altLang="nl-NL" sz="2800" dirty="0"/>
          </a:p>
          <a:p>
            <a:pPr eaLnBrk="1" hangingPunct="1"/>
            <a:endParaRPr lang="nl-NL" altLang="nl-NL" sz="2800" dirty="0"/>
          </a:p>
        </p:txBody>
      </p:sp>
      <p:sp>
        <p:nvSpPr>
          <p:cNvPr id="4711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8" name="Titel 1"/>
          <p:cNvSpPr txBox="1">
            <a:spLocks/>
          </p:cNvSpPr>
          <p:nvPr/>
        </p:nvSpPr>
        <p:spPr bwMode="auto">
          <a:xfrm>
            <a:off x="691253" y="549274"/>
            <a:ext cx="8229600" cy="85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nl-NL" sz="3600" kern="0" dirty="0">
                <a:solidFill>
                  <a:srgbClr val="54BDF2"/>
                </a:solidFill>
              </a:rPr>
              <a:t>Een huis kopen</a:t>
            </a:r>
            <a:endParaRPr lang="nl-NL" altLang="nl-NL" sz="3600" kern="0" dirty="0">
              <a:solidFill>
                <a:srgbClr val="54BDF2"/>
              </a:solidFill>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D:\Pincode - 6e editie\Pincode - vmbo bb\ICT\Leerjaar 3\verkleind-beeld-Pincode-3gt\verkleind-beeld-Pincode-3gt\2 - hoofdstuk 2\80826E89.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2846210"/>
            <a:ext cx="2414428" cy="302433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D:\Pincode - 6e editie\Pincode - vmbo bb\ICT\Leerjaar 3\verkleind-beeld-Pincode-3gt\verkleind-beeld-Pincode-3gt\2 - hoofdstuk 2\80826E98.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83766" y="2852738"/>
            <a:ext cx="2409217" cy="301780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Pincode - 6e editie\Pincode - vmbo bb\ICT\Leerjaar 3\verkleind-beeld-Pincode-3gt\verkleind-beeld-Pincode-3gt\2 - hoofdstuk 2\80826E99.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18831" y="2857608"/>
            <a:ext cx="2401441" cy="3008068"/>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D:\Pincode - 6e editie\Pincode - vmbo bb\ICT\Leerjaar 3\verkleind-beeld-Pincode-3gt\verkleind-beeld-Pincode-3gt\2 - hoofdstuk 2\80826E9A.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35068" y="2869004"/>
            <a:ext cx="2396231" cy="30015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kstvak 10"/>
          <p:cNvSpPr txBox="1">
            <a:spLocks noChangeArrowheads="1"/>
          </p:cNvSpPr>
          <p:nvPr/>
        </p:nvSpPr>
        <p:spPr bwMode="auto">
          <a:xfrm>
            <a:off x="827088" y="2852738"/>
            <a:ext cx="79216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nl-NL" altLang="nl-NL" sz="2800">
              <a:latin typeface="Corbel" panose="020B0503020204020204" pitchFamily="34" charset="0"/>
            </a:endParaRPr>
          </a:p>
          <a:p>
            <a:pPr eaLnBrk="1" hangingPunct="1"/>
            <a:endParaRPr lang="nl-NL" altLang="nl-NL" sz="1800">
              <a:latin typeface="Corbel" panose="020B0503020204020204" pitchFamily="34" charset="0"/>
            </a:endParaRPr>
          </a:p>
        </p:txBody>
      </p:sp>
      <p:sp>
        <p:nvSpPr>
          <p:cNvPr id="10246" name="Rechthoek 9"/>
          <p:cNvSpPr>
            <a:spLocks noChangeArrowheads="1"/>
          </p:cNvSpPr>
          <p:nvPr/>
        </p:nvSpPr>
        <p:spPr bwMode="auto">
          <a:xfrm>
            <a:off x="838200" y="1752600"/>
            <a:ext cx="7561263"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r>
              <a:rPr lang="nl-NL" altLang="nl-NL" sz="2800" dirty="0"/>
              <a:t>Als het voorlopig koopcontract is getekend, stelt de notaris een transportakte op. Dit is een bewijs dat de woning aan de koper is geleverd.</a:t>
            </a:r>
          </a:p>
          <a:p>
            <a:pPr eaLnBrk="1" hangingPunct="1"/>
            <a:endParaRPr lang="nl-NL" altLang="nl-NL" sz="2800" dirty="0"/>
          </a:p>
          <a:p>
            <a:pPr eaLnBrk="1" hangingPunct="1"/>
            <a:r>
              <a:rPr lang="nl-NL" altLang="nl-NL" sz="2800" dirty="0"/>
              <a:t>Als koper en verkoper de akte hebben getekend, dan zorgt de notaris dat de akte in het Kadaster wordt ingeschreven.</a:t>
            </a:r>
          </a:p>
          <a:p>
            <a:pPr eaLnBrk="1" hangingPunct="1"/>
            <a:endParaRPr lang="nl-NL" altLang="nl-NL" sz="2800" dirty="0"/>
          </a:p>
          <a:p>
            <a:pPr eaLnBrk="1" hangingPunct="1"/>
            <a:r>
              <a:rPr lang="nl-NL" altLang="nl-NL" sz="2800" dirty="0"/>
              <a:t>Het Kadaster houdt bij wie eigenaar is van alle onroerende zaken.</a:t>
            </a:r>
          </a:p>
        </p:txBody>
      </p:sp>
      <p:sp>
        <p:nvSpPr>
          <p:cNvPr id="4711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8" name="Titel 1"/>
          <p:cNvSpPr txBox="1">
            <a:spLocks/>
          </p:cNvSpPr>
          <p:nvPr/>
        </p:nvSpPr>
        <p:spPr bwMode="auto">
          <a:xfrm>
            <a:off x="691253" y="549274"/>
            <a:ext cx="8229600" cy="85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nl-NL" sz="3600" kern="0" dirty="0">
                <a:solidFill>
                  <a:srgbClr val="54BDF2"/>
                </a:solidFill>
              </a:rPr>
              <a:t>Transportakte</a:t>
            </a:r>
            <a:endParaRPr lang="nl-NL" altLang="nl-NL" sz="3600" kern="0" dirty="0">
              <a:solidFill>
                <a:srgbClr val="54BDF2"/>
              </a:solidFill>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7045563"/>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anim calcmode="lin" valueType="num">
                                      <p:cBhvr additive="base">
                                        <p:cTn id="7" dur="500" fill="hold"/>
                                        <p:tgtEl>
                                          <p:spTgt spid="10246"/>
                                        </p:tgtEl>
                                        <p:attrNameLst>
                                          <p:attrName>ppt_x</p:attrName>
                                        </p:attrNameLst>
                                      </p:cBhvr>
                                      <p:tavLst>
                                        <p:tav tm="0">
                                          <p:val>
                                            <p:strVal val="#ppt_x"/>
                                          </p:val>
                                        </p:tav>
                                        <p:tav tm="100000">
                                          <p:val>
                                            <p:strVal val="#ppt_x"/>
                                          </p:val>
                                        </p:tav>
                                      </p:tavLst>
                                    </p:anim>
                                    <p:anim calcmode="lin" valueType="num">
                                      <p:cBhvr additive="base">
                                        <p:cTn id="8" dur="500" fill="hold"/>
                                        <p:tgtEl>
                                          <p:spTgt spid="102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autoUpdateAnimBg="0"/>
    </p:bldLst>
  </p:timing>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0</TotalTime>
  <Words>685</Words>
  <Application>Microsoft Office PowerPoint</Application>
  <PresentationFormat>Diavoorstelling (4:3)</PresentationFormat>
  <Paragraphs>85</Paragraphs>
  <Slides>12</Slides>
  <Notes>6</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Calibri</vt:lpstr>
      <vt:lpstr>Corbel</vt:lpstr>
      <vt:lpstr>Standaardontwerp</vt:lpstr>
      <vt:lpstr>§2.3 Een huur- of koopwoning?</vt:lpstr>
      <vt:lpstr>Woningmarkt</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rob van der feen</dc:creator>
  <cp:lastModifiedBy>Mosink, HPC (Ron)</cp:lastModifiedBy>
  <cp:revision>219</cp:revision>
  <dcterms:created xsi:type="dcterms:W3CDTF">2009-03-16T17:34:45Z</dcterms:created>
  <dcterms:modified xsi:type="dcterms:W3CDTF">2021-04-12T06:01:00Z</dcterms:modified>
</cp:coreProperties>
</file>